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0" roundtripDataSignature="AMtx7mgvGTVPahtMj0ithzm/UHFTlO8I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3B9C273-6F83-4D20-9512-76B312972F94}">
  <a:tblStyle styleId="{83B9C273-6F83-4D20-9512-76B312972F9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729E22A-C4EB-4B10-A86F-15E917665086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74A3AEDC-1857-4133-B1B6-6449991406EF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4378cc2e6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  <p:sp>
        <p:nvSpPr>
          <p:cNvPr id="56" name="Google Shape;56;g34378cc2e67_0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3b4e1b4c53_1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33b4e1b4c53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" name="Google Shape;120;g33b4e1b4c53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3b4e1b4c53_1_5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33b4e1b4c53_1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g33b4e1b4c53_1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Kyle</a:t>
            </a:r>
            <a:endParaRPr/>
          </a:p>
        </p:txBody>
      </p:sp>
      <p:sp>
        <p:nvSpPr>
          <p:cNvPr id="63" name="Google Shape;6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69" name="Google Shape;6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81" name="Google Shape;8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3b4cb6923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7" name="Google Shape;87;g33b4cb6923e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3b4e1b4c53_1_1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33b4e1b4c53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3b4e1b4c53_1_1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g33b4e1b4c53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3b4e1b4c53_1_1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33b4e1b4c53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1" name="Google Shape;2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4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" name="Google Shape;25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5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15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15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6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3" name="Google Shape;43;p17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4" name="Google Shape;44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8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8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8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" name="Google Shape;51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4378cc2e67_0_3"/>
          <p:cNvSpPr txBox="1"/>
          <p:nvPr>
            <p:ph type="ctrTitle"/>
          </p:nvPr>
        </p:nvSpPr>
        <p:spPr>
          <a:xfrm>
            <a:off x="1619250" y="3814625"/>
            <a:ext cx="7302600" cy="22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Font typeface="Arial"/>
              <a:buNone/>
            </a:pPr>
            <a:r>
              <a:rPr lang="en-US"/>
              <a:t>Team 1: ADC Resolution vs. Sensorless Motor Control Performance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38922"/>
              <a:buFont typeface="Arial"/>
              <a:buNone/>
            </a:pPr>
            <a:r>
              <a:rPr lang="en-US"/>
              <a:t>Bi-Weekly Update 5</a:t>
            </a:r>
            <a:br>
              <a:rPr lang="en-US"/>
            </a:br>
            <a:r>
              <a:rPr lang="en-US" sz="2455"/>
              <a:t>Cristian Ornelas, Tyler Hawkins, Tamara Basfar, John King</a:t>
            </a:r>
            <a:br>
              <a:rPr lang="en-US" sz="2455"/>
            </a:br>
            <a:r>
              <a:rPr lang="en-US" sz="2455"/>
              <a:t>Sponsor: Kevin Allen (Texas Instruments)</a:t>
            </a:r>
            <a:br>
              <a:rPr lang="en-US" sz="2455"/>
            </a:br>
            <a:r>
              <a:rPr lang="en-US" sz="2455"/>
              <a:t>TA: Fahrettin Ay</a:t>
            </a:r>
            <a:br>
              <a:rPr lang="en-US" sz="2455"/>
            </a:br>
            <a:endParaRPr sz="2455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9" name="Google Shape;59;g34378cc2e67_0_3"/>
          <p:cNvSpPr/>
          <p:nvPr/>
        </p:nvSpPr>
        <p:spPr>
          <a:xfrm>
            <a:off x="0" y="0"/>
            <a:ext cx="6111300" cy="6111300"/>
          </a:xfrm>
          <a:prstGeom prst="diagStripe">
            <a:avLst>
              <a:gd fmla="val 2899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193675" rotWithShape="0" dir="5400000" dist="230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LCOE_logo_HWHT.png" id="60" name="Google Shape;60;g34378cc2e67_0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/>
          <p:cNvSpPr txBox="1"/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Execution Plan </a:t>
            </a:r>
            <a:br>
              <a:rPr lang="en-US"/>
            </a:br>
            <a:endParaRPr/>
          </a:p>
        </p:txBody>
      </p:sp>
      <p:pic>
        <p:nvPicPr>
          <p:cNvPr id="116" name="Google Shape;11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900" y="1562277"/>
            <a:ext cx="8020189" cy="4852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3b4e1b4c53_1_0"/>
          <p:cNvSpPr txBox="1"/>
          <p:nvPr>
            <p:ph type="title"/>
          </p:nvPr>
        </p:nvSpPr>
        <p:spPr>
          <a:xfrm>
            <a:off x="394700" y="7679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Validation Plan </a:t>
            </a:r>
            <a:endParaRPr/>
          </a:p>
        </p:txBody>
      </p:sp>
      <p:graphicFrame>
        <p:nvGraphicFramePr>
          <p:cNvPr id="123" name="Google Shape;123;g33b4e1b4c53_1_0"/>
          <p:cNvGraphicFramePr/>
          <p:nvPr/>
        </p:nvGraphicFramePr>
        <p:xfrm>
          <a:off x="1528750" y="1866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{74A3AEDC-1857-4133-B1B6-6449991406EF}</a:tableStyleId>
              </a:tblPr>
              <a:tblGrid>
                <a:gridCol w="1485900"/>
                <a:gridCol w="2562225"/>
                <a:gridCol w="1257300"/>
                <a:gridCol w="781050"/>
              </a:tblGrid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Task</a:t>
                      </a:r>
                      <a:endParaRPr b="1" sz="11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Specification </a:t>
                      </a:r>
                      <a:endParaRPr b="1" sz="11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Result</a:t>
                      </a:r>
                      <a:endParaRPr b="1" sz="11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Owner</a:t>
                      </a:r>
                      <a:endParaRPr b="1" sz="11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Porting Solution onto F28p65x board</a:t>
                      </a:r>
                      <a:endParaRPr sz="11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/>
                        <a:t>(requirement #1)</a:t>
                      </a:r>
                      <a:endParaRPr sz="110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Ported motor control software onto f28p65x board successfully </a:t>
                      </a:r>
                      <a:r>
                        <a:rPr lang="en-US" sz="1200"/>
                        <a:t>according</a:t>
                      </a:r>
                      <a:r>
                        <a:rPr lang="en-US" sz="1200" u="none" cap="none" strike="noStrike"/>
                        <a:t> to the Universal Motor control guide </a:t>
                      </a:r>
                      <a:endParaRPr sz="1200" u="none" cap="none" strike="noStrike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PASSED</a:t>
                      </a:r>
                      <a:endParaRPr sz="1200" u="none" cap="none" strike="noStrike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All</a:t>
                      </a:r>
                      <a:endParaRPr sz="1200" u="none" cap="none" strike="noStrike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16 Bit ADC resolution </a:t>
                      </a:r>
                      <a:endParaRPr sz="12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(requirement #2)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The system correctly operates using 16-bit ADC resolution according to The Universal Motor control guide 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PASSED</a:t>
                      </a:r>
                      <a:endParaRPr sz="1200" u="none" cap="none" strike="noStrike"/>
                    </a:p>
                  </a:txBody>
                  <a:tcPr marT="63500" marB="63500" marR="63500" marL="635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Cristian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64-bit Floating point operation</a:t>
                      </a:r>
                      <a:endParaRPr sz="1200" u="none" cap="none" strike="noStrike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(requirement #4)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The system Correctly Operates using 64-bit Floating Point  according to The Universal Motor control guide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PASSED</a:t>
                      </a:r>
                      <a:endParaRPr sz="1200" u="none" cap="none" strike="noStrike"/>
                    </a:p>
                  </a:txBody>
                  <a:tcPr marT="63500" marB="63500" marR="63500" marL="635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Case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Enable oversampling </a:t>
                      </a:r>
                      <a:endParaRPr sz="1200" u="none" cap="none" strike="noStrike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(requirement #3)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The system Correctly Operates while oversampling is enabled according to The Universal Motor control guide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PASSED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Tamara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12 Bit &amp; 16 Bit ADC resolution Support</a:t>
                      </a:r>
                      <a:endParaRPr sz="1200" u="none" cap="none" strike="noStrike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(requirement #2)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The system correctly operates using either 12-bit or 16-bit ADC resolutions according to The Universal Motor control guide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PASSED</a:t>
                      </a:r>
                      <a:endParaRPr sz="1200" u="none" cap="none" strike="noStrike"/>
                    </a:p>
                  </a:txBody>
                  <a:tcPr marT="63500" marB="63500" marR="63500" marL="635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Cristian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b4e1b4c53_1_51"/>
          <p:cNvSpPr txBox="1"/>
          <p:nvPr>
            <p:ph type="title"/>
          </p:nvPr>
        </p:nvSpPr>
        <p:spPr>
          <a:xfrm>
            <a:off x="394700" y="7679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Validation Plan </a:t>
            </a:r>
            <a:endParaRPr/>
          </a:p>
        </p:txBody>
      </p:sp>
      <p:graphicFrame>
        <p:nvGraphicFramePr>
          <p:cNvPr id="130" name="Google Shape;130;g33b4e1b4c53_1_51"/>
          <p:cNvGraphicFramePr/>
          <p:nvPr/>
        </p:nvGraphicFramePr>
        <p:xfrm>
          <a:off x="1528750" y="1779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{74A3AEDC-1857-4133-B1B6-6449991406EF}</a:tableStyleId>
              </a:tblPr>
              <a:tblGrid>
                <a:gridCol w="1485900"/>
                <a:gridCol w="2562225"/>
                <a:gridCol w="1257300"/>
                <a:gridCol w="781050"/>
              </a:tblGrid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Task</a:t>
                      </a:r>
                      <a:endParaRPr b="1" sz="11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Specification </a:t>
                      </a:r>
                      <a:endParaRPr b="1" sz="11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Result</a:t>
                      </a:r>
                      <a:endParaRPr b="1" sz="11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Owner</a:t>
                      </a:r>
                      <a:endParaRPr b="1" sz="11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32-bit &amp; 64-bit Floating point operation</a:t>
                      </a:r>
                      <a:endParaRPr sz="1200" u="none" cap="none" strike="noStrike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(requirement #4)</a:t>
                      </a:r>
                      <a:endParaRPr sz="120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The system Correctly Operates using either 32-bit or 64-bit Floating Point according to The Universal Motor control guide</a:t>
                      </a:r>
                      <a:endParaRPr sz="1200" u="none" cap="none" strike="noStrike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PASSED</a:t>
                      </a:r>
                      <a:endParaRPr sz="1200" u="none" cap="none" strike="noStrike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Tyler</a:t>
                      </a:r>
                      <a:endParaRPr sz="1200" u="none" cap="none" strike="noStrike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Test data acquisition </a:t>
                      </a:r>
                      <a:endParaRPr sz="1200" u="none" cap="none" strike="noStrike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(requirement #5)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The system Correctly gathers test data for the following parameters: speed ripple, speed step, and load step. Able to be graphed and differences should be able to be seen. 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PASSED</a:t>
                      </a:r>
                      <a:endParaRPr sz="1200" u="none" cap="none" strike="noStrike"/>
                    </a:p>
                  </a:txBody>
                  <a:tcPr marT="63500" marB="63500" marR="63500" marL="635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Tyler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Test 12 vs 16 Bit performance</a:t>
                      </a:r>
                      <a:endParaRPr sz="1200" u="none" cap="none" strike="noStrike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(requirement #5)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Test the performance of 12-bit and 16-bit ADC resolutions: speed ripple, speed step, load step.</a:t>
                      </a:r>
                      <a:endParaRPr sz="12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TESTING</a:t>
                      </a:r>
                      <a:endParaRPr sz="1200" u="none" cap="none" strike="noStrike"/>
                    </a:p>
                  </a:txBody>
                  <a:tcPr marT="63500" marB="63500" marR="63500" marL="6350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Cristian 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Test 32-bit &amp; 64-bit Floating-point performance </a:t>
                      </a:r>
                      <a:endParaRPr sz="1200" u="none" cap="none" strike="noStrike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(requirement #5)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Test the performance of 32-bit and 64-bit ADC Floating point operations: speed ripple, speed step, load step. 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TESTING</a:t>
                      </a:r>
                      <a:endParaRPr sz="1200" u="none" cap="none" strike="noStrike"/>
                    </a:p>
                  </a:txBody>
                  <a:tcPr marT="63500" marB="63500" marR="63500" marL="6350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Case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Test the performance of oversampling</a:t>
                      </a:r>
                      <a:endParaRPr sz="1200" u="none" cap="none" strike="noStrike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(requirement #5)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Test the effectiveness of oversampling: speed ripple, speed step, load step. 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TESTING</a:t>
                      </a:r>
                      <a:endParaRPr sz="1200" u="none" cap="none" strike="noStrike"/>
                    </a:p>
                  </a:txBody>
                  <a:tcPr marT="63500" marB="63500" marR="63500" marL="6350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Tamara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"/>
          <p:cNvSpPr txBox="1"/>
          <p:nvPr>
            <p:ph idx="1" type="body"/>
          </p:nvPr>
        </p:nvSpPr>
        <p:spPr>
          <a:xfrm>
            <a:off x="457200" y="1608545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 sz="3400"/>
              <a:t>Thanks &amp; Gig’em</a:t>
            </a:r>
            <a:endParaRPr b="1" sz="3400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1" sz="3000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 sz="3000"/>
              <a:t>Team 1: ADC Resolution vs. Sensorless Motor Control Performance</a:t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"/>
          <p:cNvSpPr txBox="1"/>
          <p:nvPr/>
        </p:nvSpPr>
        <p:spPr>
          <a:xfrm>
            <a:off x="457200" y="101262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00"/>
                </a:solidFill>
              </a:rPr>
              <a:t>Project Summary </a:t>
            </a:r>
            <a:endParaRPr b="1" sz="3200">
              <a:solidFill>
                <a:srgbClr val="000000"/>
              </a:solidFill>
            </a:endParaRPr>
          </a:p>
        </p:txBody>
      </p:sp>
      <p:sp>
        <p:nvSpPr>
          <p:cNvPr id="66" name="Google Shape;66;p4"/>
          <p:cNvSpPr txBox="1"/>
          <p:nvPr/>
        </p:nvSpPr>
        <p:spPr>
          <a:xfrm>
            <a:off x="774450" y="2412550"/>
            <a:ext cx="7595100" cy="3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00"/>
                </a:solidFill>
              </a:rPr>
              <a:t>Problem: </a:t>
            </a:r>
            <a:r>
              <a:rPr lang="en-US" sz="2800">
                <a:solidFill>
                  <a:srgbClr val="000000"/>
                </a:solidFill>
              </a:rPr>
              <a:t>How do different configurations of sensorless motor control affect performance?</a:t>
            </a:r>
            <a:endParaRPr sz="2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</a:endParaRPr>
          </a:p>
          <a:p>
            <a: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00"/>
                </a:solidFill>
              </a:rPr>
              <a:t>Solution:</a:t>
            </a:r>
            <a:r>
              <a:rPr lang="en-US" sz="2800">
                <a:solidFill>
                  <a:srgbClr val="000000"/>
                </a:solidFill>
              </a:rPr>
              <a:t> Port the universal motor control software to one of TI’s newest c2000 devices. Develop updated configurations of the universal solution, and test the effects on sensorless control performance. </a:t>
            </a:r>
            <a:endParaRPr sz="2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"/>
          <p:cNvSpPr txBox="1"/>
          <p:nvPr/>
        </p:nvSpPr>
        <p:spPr>
          <a:xfrm>
            <a:off x="457200" y="1024802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00"/>
                </a:solidFill>
              </a:rPr>
              <a:t>Integrated System Diagram</a:t>
            </a:r>
            <a:endParaRPr b="1" sz="3200">
              <a:solidFill>
                <a:srgbClr val="000000"/>
              </a:solidFill>
            </a:endParaRPr>
          </a:p>
        </p:txBody>
      </p:sp>
      <p:pic>
        <p:nvPicPr>
          <p:cNvPr id="72" name="Google Shape;72;p5"/>
          <p:cNvPicPr preferRelativeResize="0"/>
          <p:nvPr/>
        </p:nvPicPr>
        <p:blipFill rotWithShape="1">
          <a:blip r:embed="rId3">
            <a:alphaModFix/>
          </a:blip>
          <a:srcRect b="-4000" l="4380" r="-4379" t="4000"/>
          <a:stretch/>
        </p:blipFill>
        <p:spPr>
          <a:xfrm>
            <a:off x="457198" y="2190059"/>
            <a:ext cx="3670599" cy="4011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5"/>
          <p:cNvPicPr preferRelativeResize="0"/>
          <p:nvPr/>
        </p:nvPicPr>
        <p:blipFill rotWithShape="1">
          <a:blip r:embed="rId4">
            <a:alphaModFix/>
          </a:blip>
          <a:srcRect b="2362" l="0" r="0" t="0"/>
          <a:stretch/>
        </p:blipFill>
        <p:spPr>
          <a:xfrm>
            <a:off x="4316725" y="2265676"/>
            <a:ext cx="4704175" cy="393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7625" y="4288575"/>
            <a:ext cx="1840701" cy="10353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5"/>
          <p:cNvSpPr/>
          <p:nvPr/>
        </p:nvSpPr>
        <p:spPr>
          <a:xfrm>
            <a:off x="6924050" y="3673425"/>
            <a:ext cx="1282800" cy="80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">
            <a:off x="6924049" y="3762328"/>
            <a:ext cx="1675613" cy="942493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77" name="Google Shape;77;p5"/>
          <p:cNvCxnSpPr/>
          <p:nvPr/>
        </p:nvCxnSpPr>
        <p:spPr>
          <a:xfrm rot="10800000">
            <a:off x="6555750" y="3573675"/>
            <a:ext cx="0" cy="406500"/>
          </a:xfrm>
          <a:prstGeom prst="straightConnector1">
            <a:avLst/>
          </a:prstGeom>
          <a:noFill/>
          <a:ln cap="flat" cmpd="sng" w="9525">
            <a:solidFill>
              <a:srgbClr val="88888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" name="Google Shape;78;p5"/>
          <p:cNvCxnSpPr/>
          <p:nvPr/>
        </p:nvCxnSpPr>
        <p:spPr>
          <a:xfrm rot="10800000">
            <a:off x="6555750" y="2722775"/>
            <a:ext cx="0" cy="406500"/>
          </a:xfrm>
          <a:prstGeom prst="straightConnector1">
            <a:avLst/>
          </a:prstGeom>
          <a:noFill/>
          <a:ln cap="flat" cmpd="sng" w="9525">
            <a:solidFill>
              <a:srgbClr val="888888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Timeline </a:t>
            </a:r>
            <a:endParaRPr/>
          </a:p>
        </p:txBody>
      </p:sp>
      <p:graphicFrame>
        <p:nvGraphicFramePr>
          <p:cNvPr id="84" name="Google Shape;84;p6"/>
          <p:cNvGraphicFramePr/>
          <p:nvPr/>
        </p:nvGraphicFramePr>
        <p:xfrm>
          <a:off x="230909" y="27869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{83B9C273-6F83-4D20-9512-76B312972F94}</a:tableStyleId>
              </a:tblPr>
              <a:tblGrid>
                <a:gridCol w="1058850"/>
                <a:gridCol w="1054675"/>
                <a:gridCol w="1083700"/>
                <a:gridCol w="1143950"/>
                <a:gridCol w="1195850"/>
                <a:gridCol w="1143100"/>
                <a:gridCol w="931000"/>
                <a:gridCol w="960225"/>
              </a:tblGrid>
              <a:tr h="1387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Port motor control solution to F28P65x Board</a:t>
                      </a:r>
                      <a:endParaRPr sz="13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/>
                        <a:t>[full system integration]</a:t>
                      </a:r>
                      <a:endParaRPr sz="13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(completed 1/30)</a:t>
                      </a:r>
                      <a:endParaRPr sz="14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>
                        <a:alpha val="494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rgbClr val="000000"/>
                          </a:solidFill>
                        </a:rPr>
                        <a:t>Modify software to enable data capture (to complete by 2/20)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>
                        <a:alpha val="494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Modify software for ADC resolution (12/16) bit</a:t>
                      </a:r>
                      <a:endParaRPr sz="13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rgbClr val="000000"/>
                          </a:solidFill>
                        </a:rPr>
                        <a:t>(to complete by 3/6)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>
                        <a:alpha val="494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Modify software to run using 32/64 bit floating point</a:t>
                      </a:r>
                      <a:endParaRPr sz="13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(to complete by 3/6)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>
                        <a:alpha val="494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Modify software to enable oversampling </a:t>
                      </a:r>
                      <a:r>
                        <a:rPr lang="en-US" sz="1300" u="none" cap="none" strike="noStrike">
                          <a:solidFill>
                            <a:srgbClr val="000000"/>
                          </a:solidFill>
                        </a:rPr>
                        <a:t>(to complete by 3/6)</a:t>
                      </a:r>
                      <a:endParaRPr sz="14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>
                        <a:alpha val="494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rgbClr val="000000"/>
                          </a:solidFill>
                        </a:rPr>
                        <a:t>Test full software compatibility </a:t>
                      </a:r>
                      <a:r>
                        <a:rPr lang="en-US" sz="1300"/>
                        <a:t>&amp; </a:t>
                      </a: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Validation</a:t>
                      </a:r>
                      <a:endParaRPr sz="1300" u="none" cap="none" strike="noStrike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rgbClr val="000000"/>
                          </a:solidFill>
                        </a:rPr>
                        <a:t>(to complete by 3/24)  </a:t>
                      </a:r>
                      <a:endParaRPr sz="14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>
                        <a:alpha val="494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Full system testing</a:t>
                      </a:r>
                      <a:br>
                        <a:rPr lang="en-US" sz="1300" u="none" cap="none" strike="noStrike"/>
                      </a:br>
                      <a:r>
                        <a:rPr lang="en-US" sz="1300" u="none" cap="none" strike="noStrike"/>
                        <a:t>(to complete by </a:t>
                      </a:r>
                      <a:r>
                        <a:rPr lang="en-US" sz="1300"/>
                        <a:t>4/10</a:t>
                      </a:r>
                      <a:r>
                        <a:rPr lang="en-US" sz="13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>
                        <a:alpha val="494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Demo and Report </a:t>
                      </a:r>
                      <a:br>
                        <a:rPr lang="en-US" sz="1300" u="none" cap="none" strike="noStrike"/>
                      </a:br>
                      <a:r>
                        <a:rPr lang="en-US" sz="1300" u="none" cap="none" strike="noStrike"/>
                        <a:t>(to complete by 4/21)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3b4cb6923e_0_26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Team Progress</a:t>
            </a:r>
            <a:endParaRPr/>
          </a:p>
        </p:txBody>
      </p:sp>
      <p:graphicFrame>
        <p:nvGraphicFramePr>
          <p:cNvPr id="90" name="Google Shape;90;g33b4cb6923e_0_26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{A729E22A-C4EB-4B10-A86F-15E917665086}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20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 (each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)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-Resolved final errors with Data Collection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-</a:t>
                      </a:r>
                      <a:r>
                        <a:rPr lang="en-US" sz="1800"/>
                        <a:t>Successfully</a:t>
                      </a:r>
                      <a:r>
                        <a:rPr lang="en-US" sz="1800"/>
                        <a:t> </a:t>
                      </a:r>
                      <a:r>
                        <a:rPr lang="en-US" sz="1800"/>
                        <a:t>integrated</a:t>
                      </a:r>
                      <a:r>
                        <a:rPr lang="en-US" sz="1800"/>
                        <a:t> 12/16 bit ADC into the Float-32 &amp; Float-64 solutions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-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Successfully integrated oversampling into the Float-32 &amp; Float-64 solutions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-Completed System Validation and began testing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-Collect and </a:t>
                      </a:r>
                      <a:r>
                        <a:rPr lang="en-US" sz="1800"/>
                        <a:t>analyze</a:t>
                      </a:r>
                      <a:r>
                        <a:rPr lang="en-US" sz="1800"/>
                        <a:t> data of </a:t>
                      </a:r>
                      <a:r>
                        <a:rPr lang="en-US" sz="1800"/>
                        <a:t>different</a:t>
                      </a:r>
                      <a:r>
                        <a:rPr lang="en-US" sz="1800"/>
                        <a:t> control configurations.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-Test effects of </a:t>
                      </a:r>
                      <a:r>
                        <a:rPr lang="en-US" sz="1800"/>
                        <a:t>performance</a:t>
                      </a:r>
                      <a:r>
                        <a:rPr lang="en-US" sz="1800"/>
                        <a:t> with </a:t>
                      </a:r>
                      <a:r>
                        <a:rPr lang="en-US" sz="1800"/>
                        <a:t>different</a:t>
                      </a:r>
                      <a:r>
                        <a:rPr lang="en-US" sz="1800"/>
                        <a:t> loads on motor using a hysteresis brake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-Finish </a:t>
                      </a:r>
                      <a:r>
                        <a:rPr lang="en-US" sz="1800"/>
                        <a:t>System</a:t>
                      </a:r>
                      <a:r>
                        <a:rPr lang="en-US" sz="1800"/>
                        <a:t> testing &amp; gather findings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8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250" y="1414898"/>
            <a:ext cx="7501500" cy="46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g33b4e1b4c53_1_110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975" y="1424936"/>
            <a:ext cx="7516026" cy="464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g33b4e1b4c53_1_105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413" y="1424586"/>
            <a:ext cx="7517175" cy="46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g33b4e1b4c53_1_114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163" y="1516898"/>
            <a:ext cx="7493676" cy="463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Nowka, Kevin J.</dc:creator>
</cp:coreProperties>
</file>